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365" r:id="rId3"/>
    <p:sldId id="372" r:id="rId4"/>
    <p:sldId id="373" r:id="rId5"/>
    <p:sldId id="345" r:id="rId6"/>
    <p:sldId id="357" r:id="rId7"/>
    <p:sldId id="368" r:id="rId8"/>
    <p:sldId id="369" r:id="rId9"/>
    <p:sldId id="346" r:id="rId10"/>
    <p:sldId id="360" r:id="rId11"/>
    <p:sldId id="358" r:id="rId12"/>
    <p:sldId id="370" r:id="rId13"/>
    <p:sldId id="363" r:id="rId14"/>
    <p:sldId id="361" r:id="rId15"/>
    <p:sldId id="362" r:id="rId16"/>
    <p:sldId id="356" r:id="rId17"/>
    <p:sldId id="374" r:id="rId18"/>
    <p:sldId id="355" r:id="rId1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mh" initials="j" lastIdx="1" clrIdx="0">
    <p:extLst>
      <p:ext uri="{19B8F6BF-5375-455C-9EA6-DF929625EA0E}">
        <p15:presenceInfo xmlns:p15="http://schemas.microsoft.com/office/powerpoint/2012/main" userId="jm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FFFFFF"/>
    <a:srgbClr val="D76303"/>
    <a:srgbClr val="F6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1" autoAdjust="0"/>
    <p:restoredTop sz="90668" autoAdjust="0"/>
  </p:normalViewPr>
  <p:slideViewPr>
    <p:cSldViewPr snapToGrid="0">
      <p:cViewPr varScale="1">
        <p:scale>
          <a:sx n="105" d="100"/>
          <a:sy n="105" d="100"/>
        </p:scale>
        <p:origin x="141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FF2B-BB8B-4DD9-B2DE-E33269993E5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DE6EA-C732-4FF3-9AF0-ACD0C44E5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8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1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83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85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4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5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758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84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808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28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4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53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033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89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25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55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37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61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672E-B08D-4BC8-8088-D72003CA7DF5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0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4B7B-ACEA-417D-B2CC-3FA0DD69F7A0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7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BFE5-73C5-49A8-AD33-93936FDC626B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3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1C287-DCCF-45FA-86E3-4B14C7DB2EBB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8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DD8EA-0C23-49BD-B57C-4643D53D3A48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8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A274-904B-4B26-AC6A-6D5FCF50C887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7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1280-29B3-4780-87D2-6597E228AF63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6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938F-918F-42FE-AFA4-0EF3A92BD31E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7549A-856F-4201-A3AF-7278FE40770E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5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B833-7CA6-4A8D-8F73-E7CC6AE01C23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02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92562-F80E-4960-A13D-A8284F00B6DA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8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FCEFE-C640-4EFF-90B8-CB1A2377AC8D}" type="datetime1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StyleCLIP(2021)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0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0494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cli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9539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StyleCLIP</a:t>
            </a: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Text-Driven Manipulation of </a:t>
            </a:r>
            <a:r>
              <a:rPr lang="en-US" altLang="ko-KR" sz="40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Imagery</a:t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800" b="1" dirty="0" err="1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Patashnik</a:t>
            </a:r>
            <a:r>
              <a:rPr lang="en-US" altLang="ko-KR" sz="1800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O., Wu, Z., </a:t>
            </a:r>
            <a:r>
              <a:rPr lang="en-US" altLang="ko-KR" sz="1800" b="1" dirty="0" err="1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Shechtman</a:t>
            </a:r>
            <a:r>
              <a:rPr lang="en-US" altLang="ko-KR" sz="1800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E., Cohen-Or, D., &amp; </a:t>
            </a:r>
            <a:r>
              <a:rPr lang="en-US" altLang="ko-KR" sz="1800" b="1" dirty="0" err="1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Lischinski</a:t>
            </a:r>
            <a:r>
              <a:rPr lang="en-US" altLang="ko-KR" sz="1800" b="1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(2021</a:t>
            </a:r>
            <a:r>
              <a:rPr lang="en-US" altLang="ko-KR" sz="1800" b="1" dirty="0" smtClean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RAMI LAB.</a:t>
            </a:r>
            <a:br>
              <a:rPr lang="en-US" altLang="ko-KR" sz="2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Sang-Hyun KIM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StyleCLIP</a:t>
            </a:r>
            <a:r>
              <a:rPr lang="en-US" altLang="ko-KR" dirty="0" smtClean="0"/>
              <a:t>(2021)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4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00073" y="846195"/>
                <a:ext cx="11587127" cy="52568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Latent Optimization</a:t>
                </a:r>
                <a:endPara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𝑮</m:t>
                    </m:r>
                    <m:d>
                      <m:dPr>
                        <m:ctrlP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StyleGAN2 Generator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𝑪𝑳𝑰𝑷</m:t>
                        </m:r>
                      </m:sub>
                    </m:sSub>
                  </m:oMath>
                </a14:m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The cosine distance between the CLIP </a:t>
                </a:r>
                <a:r>
                  <a:rPr lang="en-US" altLang="ko-KR" sz="1200" b="1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embeddings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of its two arguments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𝑹</m:t>
                    </m:r>
                  </m:oMath>
                </a14:m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</a:t>
                </a:r>
                <a:r>
                  <a:rPr lang="en-US" altLang="ko-KR" sz="1200" b="1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Pretrained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altLang="ko-KR" sz="1200" b="1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ArcFace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network for face recognition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&lt;•,  </m:t>
                    </m:r>
                    <m:r>
                      <a:rPr lang="en-US" altLang="ko-KR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•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&gt;</m:t>
                    </m:r>
                  </m:oMath>
                </a14:m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Computes the cosine similarity between it’s arguments.</a:t>
                </a: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73" y="846195"/>
                <a:ext cx="11587127" cy="5256894"/>
              </a:xfrm>
              <a:prstGeom prst="rect">
                <a:avLst/>
              </a:prstGeom>
              <a:blipFill rotWithShape="0">
                <a:blip r:embed="rId3"/>
                <a:stretch>
                  <a:fillRect l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25" y="264261"/>
            <a:ext cx="4486275" cy="11906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479792" y="768095"/>
            <a:ext cx="4297680" cy="201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2" y="1553307"/>
            <a:ext cx="5947331" cy="5332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52" y="3668926"/>
            <a:ext cx="4255385" cy="4867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2163" y="1721490"/>
            <a:ext cx="4825038" cy="43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Mapper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code of the input image.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One can choose to train only a subset of the three mappers.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264261"/>
            <a:ext cx="4486275" cy="11906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98079" y="960121"/>
            <a:ext cx="4279393" cy="210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20" y="1320135"/>
            <a:ext cx="5051721" cy="15858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020" y="3422299"/>
            <a:ext cx="1918284" cy="3175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021" y="5320073"/>
            <a:ext cx="2965580" cy="3074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021" y="5957174"/>
            <a:ext cx="4175636" cy="3081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964" y="5543398"/>
            <a:ext cx="6186236" cy="721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021" y="4369678"/>
            <a:ext cx="3343532" cy="320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6308" y="1566641"/>
            <a:ext cx="4182933" cy="37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00073" y="846195"/>
                <a:ext cx="11587127" cy="52568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Global Direction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The manipulation strength is controlled by </a:t>
                </a:r>
                <a14:m>
                  <m:oMath xmlns:m="http://schemas.openxmlformats.org/officeDocument/2006/math">
                    <m:r>
                      <a:rPr lang="ko-KR" altLang="en-US" sz="1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73" y="846195"/>
                <a:ext cx="11587127" cy="5256894"/>
              </a:xfrm>
              <a:prstGeom prst="rect">
                <a:avLst/>
              </a:prstGeom>
              <a:blipFill rotWithShape="0">
                <a:blip r:embed="rId3"/>
                <a:stretch>
                  <a:fillRect l="-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25" y="264261"/>
            <a:ext cx="4486275" cy="11906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498079" y="1139419"/>
            <a:ext cx="4279393" cy="210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3179335" y="2545044"/>
            <a:ext cx="5828601" cy="3558045"/>
            <a:chOff x="2940494" y="1671366"/>
            <a:chExt cx="5828601" cy="3558045"/>
          </a:xfrm>
        </p:grpSpPr>
        <p:grpSp>
          <p:nvGrpSpPr>
            <p:cNvPr id="17" name="그룹 16"/>
            <p:cNvGrpSpPr/>
            <p:nvPr/>
          </p:nvGrpSpPr>
          <p:grpSpPr>
            <a:xfrm>
              <a:off x="3051017" y="1671366"/>
              <a:ext cx="5559583" cy="3240102"/>
              <a:chOff x="2953372" y="1638009"/>
              <a:chExt cx="5559583" cy="324010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4895" y="2289543"/>
                <a:ext cx="1241838" cy="1351874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3372" y="3526237"/>
                <a:ext cx="1256447" cy="1351874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61809" y="3526237"/>
                <a:ext cx="1251146" cy="1351874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3372" y="1638009"/>
                <a:ext cx="1245427" cy="1351874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2850" y="1638009"/>
                <a:ext cx="1240105" cy="1351874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/>
                <p:cNvSpPr/>
                <p:nvPr/>
              </p:nvSpPr>
              <p:spPr>
                <a:xfrm>
                  <a:off x="7312942" y="3056596"/>
                  <a:ext cx="1456153" cy="2824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ko-KR" alt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𝛼𝛥</m:t>
                        </m:r>
                        <m:sSub>
                          <m:sSubPr>
                            <m:ctrlP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직사각형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942" y="3056596"/>
                  <a:ext cx="1456153" cy="28247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40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7312941" y="4940780"/>
                  <a:ext cx="1456153" cy="2824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ko-KR" alt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𝛼𝛥</m:t>
                        </m:r>
                        <m:sSub>
                          <m:sSubPr>
                            <m:ctrlP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941" y="4940780"/>
                  <a:ext cx="1456153" cy="28247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40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/>
                <p:cNvSpPr/>
                <p:nvPr/>
              </p:nvSpPr>
              <p:spPr>
                <a:xfrm>
                  <a:off x="2940495" y="3056518"/>
                  <a:ext cx="1456153" cy="2824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ko-KR" alt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𝛼𝛥</m:t>
                        </m:r>
                        <m:sSub>
                          <m:sSubPr>
                            <m:ctrlP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직사각형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495" y="3056518"/>
                  <a:ext cx="1456153" cy="28247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40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2940494" y="4946937"/>
                  <a:ext cx="1456153" cy="2824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ko-KR" alt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𝛼𝛥</m:t>
                        </m:r>
                        <m:sSub>
                          <m:sSubPr>
                            <m:ctrlP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494" y="4946937"/>
                  <a:ext cx="1456153" cy="282474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340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5105382" y="3674774"/>
                  <a:ext cx="1456153" cy="28247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382" y="3674774"/>
                  <a:ext cx="1456153" cy="28247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347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/>
            <p:cNvCxnSpPr>
              <a:stCxn id="6" idx="3"/>
              <a:endCxn id="16" idx="1"/>
            </p:cNvCxnSpPr>
            <p:nvPr/>
          </p:nvCxnSpPr>
          <p:spPr>
            <a:xfrm flipV="1">
              <a:off x="6454378" y="2347303"/>
              <a:ext cx="916117" cy="6515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6" idx="3"/>
              <a:endCxn id="14" idx="1"/>
            </p:cNvCxnSpPr>
            <p:nvPr/>
          </p:nvCxnSpPr>
          <p:spPr>
            <a:xfrm>
              <a:off x="6454378" y="2998837"/>
              <a:ext cx="905076" cy="12366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6" idx="1"/>
              <a:endCxn id="15" idx="3"/>
            </p:cNvCxnSpPr>
            <p:nvPr/>
          </p:nvCxnSpPr>
          <p:spPr>
            <a:xfrm flipH="1" flipV="1">
              <a:off x="4296444" y="2347303"/>
              <a:ext cx="916096" cy="6515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6" idx="1"/>
              <a:endCxn id="13" idx="3"/>
            </p:cNvCxnSpPr>
            <p:nvPr/>
          </p:nvCxnSpPr>
          <p:spPr>
            <a:xfrm flipH="1">
              <a:off x="4307464" y="2998837"/>
              <a:ext cx="905076" cy="12366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1931" y="2033079"/>
            <a:ext cx="13239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Global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Direction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Parameter </a:t>
            </a:r>
            <a:r>
              <a:rPr lang="el-GR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β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may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 used to control the degree of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disentanglement</a:t>
            </a:r>
            <a:b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manipulation.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Using higher threshold values results in more disentangled manipulations.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But at the same time the visual effect of the manipulation is reduced.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264261"/>
            <a:ext cx="4486275" cy="11906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498079" y="1139419"/>
            <a:ext cx="4279393" cy="210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1512077"/>
            <a:ext cx="4776597" cy="47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Comparisons and Evaluation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023" y="2162175"/>
            <a:ext cx="90392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methods rely on a </a:t>
            </a:r>
            <a:r>
              <a:rPr lang="en-US" altLang="ko-K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pretrained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Style-GAN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generator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and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CLIP model for a joint language-vision embedding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Drastic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manipulations in visually diverse datasets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are</a:t>
            </a:r>
            <a:b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difficult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 achieve.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624" y="856086"/>
            <a:ext cx="4989576" cy="54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methods that bridge the gap between the latent space of </a:t>
            </a:r>
            <a:r>
              <a:rPr lang="en-US" altLang="ko-KR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b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 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realize text-driven image 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Introduce an optimization method that utilizes a CLIP-based loss.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Introduce a latent mapper that infers a text-guided latent manipulation.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Present a method for mapping text prompts to input-agnostic global directions.</a:t>
            </a:r>
            <a:endParaRPr lang="en-US" altLang="ko-K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1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arxiv.org/abs/1812.04948</a:t>
            </a: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CLIP: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https://openai.com/blog/clip</a:t>
            </a: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8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89000" y="778614"/>
            <a:ext cx="10515600" cy="5375275"/>
          </a:xfrm>
        </p:spPr>
        <p:txBody>
          <a:bodyPr/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Background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Introduction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StyleCLIP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Text-Driven Manipulation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Optimization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Mapper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Global Directions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Comparisons 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and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 &amp; 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StyleCLIP</a:t>
            </a:r>
            <a:r>
              <a:rPr lang="en-US" altLang="ko-KR" dirty="0" smtClean="0"/>
              <a:t>(2021)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</a:t>
            </a: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을 기반</a:t>
            </a: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11" y="2148268"/>
            <a:ext cx="10915650" cy="300037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7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StyleGAN2 (Droplet Artifact)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최종 결과물에 물방울 무늬 같은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noise</a:t>
            </a: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가 반복해서 나타나는 현상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" y="2634064"/>
            <a:ext cx="5332631" cy="32216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43" y="2391596"/>
            <a:ext cx="3022412" cy="37114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549896" y="2688932"/>
            <a:ext cx="1136904" cy="13334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49896" y="4114800"/>
            <a:ext cx="1136904" cy="1527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443" y="2386649"/>
            <a:ext cx="2330924" cy="371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StyleGAN2 (Phase artifact)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이빨이나 눈동자 같이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detail </a:t>
            </a: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한 부분에서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disentanglment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가 자연스럽지 않은 현상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065" y="2243508"/>
            <a:ext cx="5927142" cy="39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6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CLIP ( Contrastive Language-Image Pre-training 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4" y="1940941"/>
            <a:ext cx="5346265" cy="37557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36" y="2064492"/>
            <a:ext cx="5186362" cy="39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9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의 </a:t>
            </a:r>
            <a:r>
              <a:rPr lang="en-US" altLang="ko-K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disentangl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한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space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사용해서 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image manipulation.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Latent vector</a:t>
            </a:r>
            <a:r>
              <a:rPr lang="ko-KR" alt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찾기 위한 수동적인 방법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Solution: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StyleCLIP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47" y="2131037"/>
            <a:ext cx="5355425" cy="3839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86817"/>
            <a:ext cx="2175827" cy="2175827"/>
          </a:xfrm>
          <a:prstGeom prst="rect">
            <a:avLst/>
          </a:prstGeom>
        </p:spPr>
      </p:pic>
      <p:sp>
        <p:nvSpPr>
          <p:cNvPr id="10" name="바닥글 개체 틀 4"/>
          <p:cNvSpPr txBox="1">
            <a:spLocks/>
          </p:cNvSpPr>
          <p:nvPr/>
        </p:nvSpPr>
        <p:spPr>
          <a:xfrm>
            <a:off x="7988012" y="6165596"/>
            <a:ext cx="3870960" cy="19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/>
              <a:t>그림 출처</a:t>
            </a:r>
            <a:r>
              <a:rPr lang="en-US" altLang="ko-KR" sz="1100" dirty="0"/>
              <a:t>: https://www.pngwing.com/ko/free-png-ptovd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4988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134" y="2069389"/>
            <a:ext cx="9419004" cy="37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StyleCLIP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Text-Driven Manipulation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this 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paper, they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investigate three techniques that combine CLIP with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StyleGAN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Text-guided 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 optimization,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a CLIP model is used as a loss network. This is the most versatile approach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requires a few minutes of optimization to apply a manipulation to an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 residual mapper,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trained for a specific text prompt. Given a starting point in latent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b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image to be manipulated), the mapper yields a local step in latent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for mapping a text prompt into an 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input-agnostic (global) direction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ko-KR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StyleGAN’s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style </a:t>
            </a: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space,</a:t>
            </a:r>
            <a:b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</a:t>
            </a:r>
            <a:r>
              <a:rPr lang="en-US" altLang="ko-KR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the manipulation strength as well as the degree of disentanglement.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StyleCLIP(2021)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4032128"/>
            <a:ext cx="4251960" cy="23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24240</TotalTime>
  <Words>328</Words>
  <Application>Microsoft Office PowerPoint</Application>
  <PresentationFormat>와이드스크린</PresentationFormat>
  <Paragraphs>175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Cambria Math</vt:lpstr>
      <vt:lpstr>Times New Roman</vt:lpstr>
      <vt:lpstr>Wingdings</vt:lpstr>
      <vt:lpstr>Office 테마</vt:lpstr>
      <vt:lpstr> StyleCLIP: Text-Driven Manipulation of StyleGAN Imagery   (Patashnik, O., Wu, Z., Shechtman, E., Cohen-Or, D., &amp; Lischinski, D. (2021))  RAMI LAB.   Sang-Hyun KIM</vt:lpstr>
      <vt:lpstr>Contents</vt:lpstr>
      <vt:lpstr>Background</vt:lpstr>
      <vt:lpstr>Background</vt:lpstr>
      <vt:lpstr>Background</vt:lpstr>
      <vt:lpstr>Background</vt:lpstr>
      <vt:lpstr>Introduction</vt:lpstr>
      <vt:lpstr>Introduction</vt:lpstr>
      <vt:lpstr>StyleCLIP Text-Driven Manipulation</vt:lpstr>
      <vt:lpstr>Method</vt:lpstr>
      <vt:lpstr>Method</vt:lpstr>
      <vt:lpstr>Method</vt:lpstr>
      <vt:lpstr>Method</vt:lpstr>
      <vt:lpstr>Comparisons and Evaluation</vt:lpstr>
      <vt:lpstr>Limitations</vt:lpstr>
      <vt:lpstr>Conclusion</vt:lpstr>
      <vt:lpstr>Reference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jmh</dc:creator>
  <cp:lastModifiedBy>김 상현</cp:lastModifiedBy>
  <cp:revision>593</cp:revision>
  <cp:lastPrinted>2019-07-24T20:22:16Z</cp:lastPrinted>
  <dcterms:created xsi:type="dcterms:W3CDTF">2016-06-28T09:32:35Z</dcterms:created>
  <dcterms:modified xsi:type="dcterms:W3CDTF">2021-05-06T22:27:36Z</dcterms:modified>
</cp:coreProperties>
</file>